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9"/>
  </p:notesMasterIdLst>
  <p:sldIdLst>
    <p:sldId id="256" r:id="rId2"/>
    <p:sldId id="257" r:id="rId3"/>
    <p:sldId id="258" r:id="rId4"/>
    <p:sldId id="267" r:id="rId5"/>
    <p:sldId id="259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90" r:id="rId14"/>
    <p:sldId id="275" r:id="rId15"/>
    <p:sldId id="277" r:id="rId16"/>
    <p:sldId id="276" r:id="rId17"/>
    <p:sldId id="292" r:id="rId18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99FF33"/>
    <a:srgbClr val="66FF99"/>
    <a:srgbClr val="FFFF66"/>
    <a:srgbClr val="FFFF99"/>
    <a:srgbClr val="99CC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8291" autoAdjust="0"/>
    <p:restoredTop sz="94737" autoAdjust="0"/>
  </p:normalViewPr>
  <p:slideViewPr>
    <p:cSldViewPr>
      <p:cViewPr varScale="1">
        <p:scale>
          <a:sx n="97" d="100"/>
          <a:sy n="97" d="100"/>
        </p:scale>
        <p:origin x="6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4" y="97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44673-EA97-4950-8E74-C84C60F6E98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9E3376-3CF1-40CA-BEE2-27992CCCB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2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E3376-3CF1-40CA-BEE2-27992CCCB97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209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BC1AA-0EB3-456B-9A5C-51C4FD01F7B8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4AD2-CB8E-4AE9-85C6-4ACB824AE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/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/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F00F7-2837-43E9-A029-9180DAAA18F7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157FB-C295-4C94-ACAE-0215BB5C4C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CB9E4-8A4D-4FAE-B702-9FA20AE2F010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510C0-8D64-4BD0-9354-8561E1FB0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C9A55-3D36-49A1-9D8C-C8A59470FA6C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51689-3D75-451A-8D88-910D17F6CA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FB995-1384-4BD1-890C-2CD70C773100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E685A-20DD-4F5A-B3AC-402BA2B7C0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EA0DB-16D0-4AFD-AC08-5EC0C2DFDF72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7B492-5CAB-4905-961B-4972CF6677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6225" y="1295400"/>
            <a:ext cx="8591550" cy="49339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FA4FE-9631-4710-89C8-E4B0B2F3E1EF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A60A7-A54C-4B3F-B22D-496B1A8AF5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76225" y="1295400"/>
            <a:ext cx="4219575" cy="49339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219575" cy="49339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BD4AD-72C2-4CE7-B994-8C304CFCA915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B656D-66FA-4FC8-A490-2440011474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White"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76225" y="228600"/>
            <a:ext cx="8591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E5A59C7-1A0D-4A54-8394-284FE829E833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5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198DE1E-6FF9-4B5A-9648-08CD30F142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1" r:id="rId2"/>
    <p:sldLayoutId id="2147483810" r:id="rId3"/>
    <p:sldLayoutId id="2147483809" r:id="rId4"/>
    <p:sldLayoutId id="2147483808" r:id="rId5"/>
    <p:sldLayoutId id="2147483807" r:id="rId6"/>
    <p:sldLayoutId id="2147483806" r:id="rId7"/>
    <p:sldLayoutId id="2147483805" r:id="rId8"/>
  </p:sldLayoutIdLst>
  <p:txStyles>
    <p:titleStyle>
      <a:lvl1pPr algn="l" rtl="0" eaLnBrk="0" fontAlgn="base" hangingPunct="0">
        <a:spcBef>
          <a:spcPts val="40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Tunga" pitchFamily="2"/>
          <a:cs typeface="Tunga" pitchFamily="2"/>
        </a:defRPr>
      </a:lvl1pPr>
      <a:lvl2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2pPr>
      <a:lvl3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3pPr>
      <a:lvl4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4pPr>
      <a:lvl5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5pPr>
      <a:lvl6pPr marL="4572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6pPr>
      <a:lvl7pPr marL="9144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7pPr>
      <a:lvl8pPr marL="13716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8pPr>
      <a:lvl9pPr marL="18288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ea typeface="Tunga" pitchFamily="2"/>
          <a:cs typeface="Tunga" pitchFamily="2"/>
        </a:defRPr>
      </a:lvl9pPr>
    </p:titleStyle>
    <p:bodyStyle>
      <a:lvl1pPr marL="171450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Tahoma" pitchFamily="34" charset="0"/>
        <a:buChar char="•"/>
        <a:defRPr sz="2200" kern="1200" spc="30">
          <a:solidFill>
            <a:schemeClr val="tx2"/>
          </a:solidFill>
          <a:latin typeface="+mn-lt"/>
          <a:ea typeface="Arial Unicode MS" pitchFamily="34" charset="-128"/>
          <a:cs typeface="Arial Unicode MS" pitchFamily="34" charset="-128"/>
        </a:defRPr>
      </a:lvl1pPr>
      <a:lvl2pPr marL="34448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Tahoma" pitchFamily="34" charset="0"/>
        <a:buChar char="•"/>
        <a:defRPr sz="2000" kern="1200">
          <a:solidFill>
            <a:schemeClr val="tx2"/>
          </a:solidFill>
          <a:latin typeface="+mn-lt"/>
          <a:ea typeface="Arial Unicode MS" pitchFamily="34" charset="-128"/>
          <a:cs typeface="Arial Unicode MS" pitchFamily="34" charset="-128"/>
        </a:defRPr>
      </a:lvl2pPr>
      <a:lvl3pPr marL="51593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Tahoma" pitchFamily="34" charset="0"/>
        <a:buChar char="•"/>
        <a:defRPr kern="1200">
          <a:solidFill>
            <a:schemeClr val="tx2"/>
          </a:solidFill>
          <a:latin typeface="+mn-lt"/>
          <a:ea typeface="Arial Unicode MS" pitchFamily="34" charset="-128"/>
          <a:cs typeface="Arial Unicode MS" pitchFamily="34" charset="-128"/>
        </a:defRPr>
      </a:lvl3pPr>
      <a:lvl4pPr marL="68897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Tahoma" pitchFamily="34" charset="0"/>
        <a:buChar char="•"/>
        <a:defRPr sz="1600" kern="1200">
          <a:solidFill>
            <a:schemeClr val="tx2"/>
          </a:solidFill>
          <a:latin typeface="+mn-lt"/>
          <a:ea typeface="Arial Unicode MS" pitchFamily="34" charset="-128"/>
          <a:cs typeface="Arial Unicode MS" pitchFamily="34" charset="-128"/>
        </a:defRPr>
      </a:lvl4pPr>
      <a:lvl5pPr marL="86042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Tahoma" pitchFamily="34" charset="0"/>
        <a:buChar char="•"/>
        <a:defRPr sz="1600" kern="1200">
          <a:solidFill>
            <a:schemeClr val="tx2"/>
          </a:solidFill>
          <a:latin typeface="+mn-lt"/>
          <a:ea typeface="Arial Unicode MS" pitchFamily="34" charset="-128"/>
          <a:cs typeface="Arial Unicode MS" pitchFamily="34" charset="-128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644008" y="2190530"/>
            <a:ext cx="4104456" cy="3024410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Выполнили проект :</a:t>
            </a:r>
          </a:p>
          <a:p>
            <a:pPr algn="just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Гаврилов Роман, </a:t>
            </a:r>
            <a:r>
              <a:rPr lang="ru-RU" sz="1600" b="1" dirty="0" err="1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Го</a:t>
            </a:r>
            <a:r>
              <a:rPr lang="ru-RU" sz="1600" b="1" dirty="0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 Филипп</a:t>
            </a:r>
          </a:p>
          <a:p>
            <a:pPr algn="just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Учащиеся 6 класса</a:t>
            </a:r>
          </a:p>
          <a:p>
            <a:pPr algn="just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МАОУ Центр образования № 47 </a:t>
            </a:r>
          </a:p>
          <a:p>
            <a:pPr algn="just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г. Иркутска</a:t>
            </a:r>
          </a:p>
          <a:p>
            <a:pPr algn="just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Учитель технологии:</a:t>
            </a:r>
          </a:p>
          <a:p>
            <a:pPr algn="just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Малыгин Владимир</a:t>
            </a:r>
          </a:p>
          <a:p>
            <a:pPr algn="just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Геннадьевич</a:t>
            </a:r>
          </a:p>
          <a:p>
            <a:pPr algn="just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2022-2023 </a:t>
            </a:r>
            <a:r>
              <a:rPr lang="ru-RU" sz="1600" b="1" dirty="0" err="1" smtClean="0">
                <a:solidFill>
                  <a:schemeClr val="tx1"/>
                </a:solidFill>
                <a:latin typeface="Вывы"/>
                <a:cs typeface="Times New Roman" panose="02020603050405020304" pitchFamily="18" charset="0"/>
              </a:rPr>
              <a:t>уч.год</a:t>
            </a:r>
            <a:endParaRPr lang="ru-RU" sz="1600" b="1" dirty="0" smtClean="0">
              <a:solidFill>
                <a:schemeClr val="tx1"/>
              </a:solidFill>
              <a:latin typeface="Вывы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 typeface="Tahoma" pitchFamily="34" charset="0"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Вывы"/>
              <a:cs typeface="Times New Roman" panose="02020603050405020304" pitchFamily="18" charset="0"/>
            </a:endParaRPr>
          </a:p>
        </p:txBody>
      </p:sp>
      <p:sp>
        <p:nvSpPr>
          <p:cNvPr id="102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9088" y="908050"/>
            <a:ext cx="3565400" cy="1204913"/>
          </a:xfrm>
        </p:spPr>
        <p:txBody>
          <a:bodyPr/>
          <a:lstStyle/>
          <a:p>
            <a:pPr algn="ctr" eaLnBrk="1" hangingPunct="1"/>
            <a: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Домик для птиц</a:t>
            </a:r>
            <a:endParaRPr lang="ru-RU" b="1" i="1" dirty="0" smtClean="0">
              <a:solidFill>
                <a:srgbClr val="C00000"/>
              </a:solidFill>
              <a:latin typeface="Tahoma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548680"/>
            <a:ext cx="4248472" cy="30243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46" y="4333237"/>
            <a:ext cx="2736304" cy="17532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4869160"/>
            <a:ext cx="2341264" cy="184281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Заголовок 1"/>
          <p:cNvSpPr>
            <a:spLocks noGrp="1"/>
          </p:cNvSpPr>
          <p:nvPr>
            <p:ph type="title"/>
          </p:nvPr>
        </p:nvSpPr>
        <p:spPr>
          <a:xfrm>
            <a:off x="421481" y="408576"/>
            <a:ext cx="8229600" cy="1074737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Содержание</a:t>
            </a:r>
            <a:endParaRPr lang="ru-RU" dirty="0" smtClean="0">
              <a:solidFill>
                <a:srgbClr val="C00000"/>
              </a:solidFill>
            </a:endParaRPr>
          </a:p>
        </p:txBody>
      </p:sp>
      <p:sp>
        <p:nvSpPr>
          <p:cNvPr id="11266" name="Прямоугольник 2"/>
          <p:cNvSpPr>
            <a:spLocks noChangeArrowheads="1"/>
          </p:cNvSpPr>
          <p:nvPr/>
        </p:nvSpPr>
        <p:spPr bwMode="auto">
          <a:xfrm>
            <a:off x="755649" y="1533465"/>
            <a:ext cx="7561263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Титульный лист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и обоснование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темы</a:t>
            </a:r>
          </a:p>
          <a:p>
            <a:pPr marL="342900" indent="-342900">
              <a:buFontTx/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Историческая справка                                                  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вариантов                                                                    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</a:p>
          <a:p>
            <a:pPr marL="342900" indent="-342900">
              <a:buFontTx/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материалов                                               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                                           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изготовления                                             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Отделка изделия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безопасности  </a:t>
            </a:r>
          </a:p>
          <a:p>
            <a:pPr marL="342900" indent="-342900">
              <a:buFontTx/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Экономическое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</a:t>
            </a:r>
          </a:p>
          <a:p>
            <a:pPr marL="342900" indent="-342900">
              <a:buFontTx/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изделия                                                                  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Заключительная часть. Оценка изделия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ru-RU" sz="2800" dirty="0">
                <a:latin typeface="Candara" pitchFamily="34" charset="0"/>
              </a:rPr>
              <a:t>                   </a:t>
            </a:r>
          </a:p>
          <a:p>
            <a:pPr marL="342900" indent="-342900"/>
            <a:r>
              <a:rPr lang="ru-RU" sz="2400" dirty="0">
                <a:latin typeface="Candara" pitchFamily="34" charset="0"/>
              </a:rPr>
              <a:t> 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Заголовок 1"/>
          <p:cNvSpPr>
            <a:spLocks noGrp="1"/>
          </p:cNvSpPr>
          <p:nvPr>
            <p:ph type="title"/>
          </p:nvPr>
        </p:nvSpPr>
        <p:spPr>
          <a:xfrm>
            <a:off x="251520" y="1124744"/>
            <a:ext cx="8591550" cy="5400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C00000"/>
                </a:solidFill>
              </a:rPr>
              <a:t>Выбор и обоснование темы.  Введение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sz="3100" b="1" dirty="0">
                <a:solidFill>
                  <a:schemeClr val="tx1"/>
                </a:solidFill>
              </a:rPr>
              <a:t>В нашей школе стало традицией каждый год птицам, живущим в нашем школьном дворе, строить жилища. </a:t>
            </a:r>
            <a:br>
              <a:rPr lang="ru-RU" sz="3100" b="1" dirty="0">
                <a:solidFill>
                  <a:schemeClr val="tx1"/>
                </a:solidFill>
              </a:rPr>
            </a:br>
            <a:r>
              <a:rPr lang="ru-RU" sz="3100" b="1" dirty="0">
                <a:solidFill>
                  <a:schemeClr val="tx1"/>
                </a:solidFill>
              </a:rPr>
              <a:t>Скворечники, изготовленные из дерева, экологически безопасны для птиц,  они любят в них жить, и часто в них селятся. </a:t>
            </a:r>
            <a:br>
              <a:rPr lang="ru-RU" sz="3100" b="1" dirty="0">
                <a:solidFill>
                  <a:schemeClr val="tx1"/>
                </a:solidFill>
              </a:rPr>
            </a:br>
            <a:r>
              <a:rPr lang="ru-RU" sz="3100" b="1" dirty="0">
                <a:solidFill>
                  <a:schemeClr val="tx1"/>
                </a:solidFill>
              </a:rPr>
              <a:t>Поэтому у нас возникло решение изготовить скворечник для птиц из дерева и облегчить их жизнь, чтоб они спокойно могли вывести птенцов.</a:t>
            </a:r>
            <a:br>
              <a:rPr lang="ru-RU" sz="3100" b="1" dirty="0">
                <a:solidFill>
                  <a:schemeClr val="tx1"/>
                </a:solidFill>
              </a:rPr>
            </a:br>
            <a:r>
              <a:rPr lang="ru-RU" dirty="0"/>
              <a:t> 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752128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Цели и задачи</a:t>
            </a: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 bwMode="auto">
          <a:xfrm>
            <a:off x="179512" y="1412776"/>
            <a:ext cx="8784976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 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Цель </a:t>
            </a:r>
            <a:r>
              <a:rPr lang="ru-RU" sz="2400" b="1" dirty="0">
                <a:solidFill>
                  <a:srgbClr val="C00000"/>
                </a:solidFill>
                <a:latin typeface="+mj-lt"/>
              </a:rPr>
              <a:t>проекта</a:t>
            </a:r>
            <a:r>
              <a:rPr lang="ru-RU" sz="2400" dirty="0">
                <a:solidFill>
                  <a:srgbClr val="C00000"/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+mj-lt"/>
              </a:rPr>
              <a:t>Изготовить 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скворечник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Задачи </a:t>
            </a:r>
            <a:r>
              <a:rPr lang="ru-RU" sz="2400" b="1" dirty="0">
                <a:solidFill>
                  <a:srgbClr val="C00000"/>
                </a:solidFill>
                <a:latin typeface="+mj-lt"/>
              </a:rPr>
              <a:t>проекта:</a:t>
            </a:r>
            <a:endParaRPr lang="ru-RU" sz="2400" dirty="0">
              <a:solidFill>
                <a:srgbClr val="C00000"/>
              </a:solidFill>
              <a:latin typeface="+mj-lt"/>
            </a:endParaRPr>
          </a:p>
          <a:p>
            <a:pPr marL="0" lv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+mj-lt"/>
              </a:rPr>
              <a:t>разработать 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экологическую</a:t>
            </a:r>
            <a:r>
              <a:rPr lang="ru-RU" sz="2400" b="1" dirty="0">
                <a:solidFill>
                  <a:schemeClr val="tx1"/>
                </a:solidFill>
                <a:latin typeface="+mj-lt"/>
              </a:rPr>
              <a:t>, экономичную, технологичную, прочную и надежную конструкцию из древесины;</a:t>
            </a:r>
          </a:p>
          <a:p>
            <a:pPr marL="0" lv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+mj-lt"/>
              </a:rPr>
              <a:t>разработать несложный технологический процесс изготовления скворечника на основе изученных технологий обработки 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древесины;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  <a:p>
            <a:pPr marL="0" lv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+mj-lt"/>
              </a:rPr>
              <a:t>соблюдать правила техники безопасности при работе с деревом и электроприборами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.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1800" dirty="0"/>
              <a:t>          </a:t>
            </a:r>
          </a:p>
          <a:p>
            <a:pPr marL="0" indent="0" algn="just" eaLnBrk="1" hangingPunct="1">
              <a:lnSpc>
                <a:spcPct val="90000"/>
              </a:lnSpc>
              <a:buNone/>
              <a:defRPr/>
            </a:pPr>
            <a:endParaRPr lang="ru-RU" sz="1800" dirty="0" smtClean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591550" cy="1066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Историческая справка</a:t>
            </a:r>
            <a:endParaRPr lang="ru-RU" dirty="0" smtClean="0">
              <a:solidFill>
                <a:srgbClr val="C00000"/>
              </a:solidFill>
            </a:endParaRPr>
          </a:p>
        </p:txBody>
      </p:sp>
      <p:sp>
        <p:nvSpPr>
          <p:cNvPr id="14338" name="Прямоугольник 2"/>
          <p:cNvSpPr>
            <a:spLocks noChangeArrowheads="1"/>
          </p:cNvSpPr>
          <p:nvPr/>
        </p:nvSpPr>
        <p:spPr bwMode="auto">
          <a:xfrm>
            <a:off x="179388" y="1700213"/>
            <a:ext cx="8541535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традиция строить птичьи теремки была заложена Петром Великим. Как известно, царь – плотник любил всякие забавные вещицы и сам с удовольствием их мастерил в перерывах между реформами и войнами. Увидев в Европе скворечники и кормушки, он не преминул в обязательном порядке ввести их на Родину. Эта голландская забава сразу прижилась. Ведь на Руси всегда любили малых птах, селившихся рядом с человеческим жильем, считали их божьими созданиями и добрыми вестниками.</a:t>
            </a: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Мы хотим, чтобы вокруг школы поселилось много разных птиц. Пусть они поют и радуют нас. Но для этого им нужны домики и кормушки. Поэтому мы решили изготовить скворечник.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dirty="0"/>
              <a:t> 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68012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                Выбор вариантов</a:t>
            </a:r>
          </a:p>
        </p:txBody>
      </p:sp>
      <p:sp>
        <p:nvSpPr>
          <p:cNvPr id="30723" name="Rectangle 3"/>
          <p:cNvSpPr>
            <a:spLocks noGrp="1"/>
          </p:cNvSpPr>
          <p:nvPr>
            <p:ph idx="1"/>
          </p:nvPr>
        </p:nvSpPr>
        <p:spPr bwMode="auto">
          <a:xfrm>
            <a:off x="276225" y="914094"/>
            <a:ext cx="8591550" cy="532063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b="1" dirty="0" smtClean="0">
                <a:solidFill>
                  <a:schemeClr val="tx1"/>
                </a:solidFill>
                <a:latin typeface="Arial Unicode MS" pitchFamily="34" charset="-128"/>
              </a:rPr>
              <a:t>  </a:t>
            </a:r>
            <a:r>
              <a:rPr lang="ru-RU" sz="1900" b="1" dirty="0">
                <a:solidFill>
                  <a:schemeClr val="tx1"/>
                </a:solidFill>
              </a:rPr>
              <a:t> Изготовление любой вещи начинается с эскизов. Идея должна созреть, тогда изделие проще будет реализовать в материале. </a:t>
            </a:r>
            <a:endParaRPr lang="ru-RU" sz="1900" b="1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    В литературе приводятся различные конструкции скворечников.</a:t>
            </a:r>
            <a:endParaRPr lang="ru-RU" sz="1900" b="1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b="1" dirty="0">
                <a:solidFill>
                  <a:schemeClr val="tx1"/>
                </a:solidFill>
              </a:rPr>
              <a:t>    </a:t>
            </a:r>
            <a:r>
              <a:rPr lang="ru-RU" sz="1900" b="1" dirty="0" smtClean="0">
                <a:solidFill>
                  <a:schemeClr val="tx1"/>
                </a:solidFill>
              </a:rPr>
              <a:t>Мы </a:t>
            </a:r>
            <a:r>
              <a:rPr lang="ru-RU" sz="1900" b="1" dirty="0">
                <a:solidFill>
                  <a:schemeClr val="tx1"/>
                </a:solidFill>
              </a:rPr>
              <a:t>выбрали вариант изготовления из древесины. Эта технология достаточно проста и доступна в условиях школьной мастерской. У нас в мастерской представлены несколько вариантов изготовления скворечников из разного материала и разными способами, вот некоторые из них</a:t>
            </a:r>
            <a:r>
              <a:rPr lang="ru-RU" sz="1900" b="1" dirty="0" smtClean="0">
                <a:solidFill>
                  <a:schemeClr val="tx1"/>
                </a:solidFill>
              </a:rPr>
              <a:t>:</a:t>
            </a:r>
            <a:endParaRPr lang="ru-RU" sz="19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tx1"/>
                </a:solidFill>
              </a:rPr>
              <a:t> </a:t>
            </a:r>
          </a:p>
          <a:p>
            <a:pPr marL="0" indent="0">
              <a:buNone/>
            </a:pPr>
            <a:r>
              <a:rPr lang="ru-RU" sz="1800" dirty="0"/>
              <a:t>      </a:t>
            </a:r>
          </a:p>
          <a:p>
            <a:pPr marL="0" indent="0">
              <a:buNone/>
            </a:pPr>
            <a:r>
              <a:rPr lang="ru-RU" sz="1800" dirty="0"/>
              <a:t>                  </a:t>
            </a:r>
            <a:r>
              <a:rPr lang="ru-RU" sz="1800" dirty="0" smtClean="0"/>
              <a:t>                                                                                           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pPr marL="0" indent="0">
              <a:buNone/>
            </a:pPr>
            <a:r>
              <a:rPr lang="ru-RU" sz="1800" dirty="0"/>
              <a:t> 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</a:p>
          <a:p>
            <a:pPr marL="0" indent="0" algn="ctr">
              <a:buNone/>
            </a:pP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1                                          № 2                                   № 3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900" b="1" dirty="0">
                <a:solidFill>
                  <a:schemeClr val="tx1"/>
                </a:solidFill>
              </a:rPr>
              <a:t>Мы выбрали вариант № 1 – поскольку нам хотелось максимально попробовать свои силы и сделать необычный скворечник.</a:t>
            </a:r>
          </a:p>
          <a:p>
            <a:pPr marL="0" indent="0">
              <a:buNone/>
            </a:pPr>
            <a:r>
              <a:rPr lang="ru-RU" sz="1800" b="1" dirty="0">
                <a:solidFill>
                  <a:schemeClr val="tx1"/>
                </a:solidFill>
              </a:rPr>
              <a:t> </a:t>
            </a:r>
            <a:endParaRPr lang="ru-RU" sz="1800" b="1" dirty="0" smtClean="0">
              <a:solidFill>
                <a:schemeClr val="tx1"/>
              </a:solidFill>
              <a:latin typeface="Arial Unicode MS" pitchFamily="34" charset="-128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720" y="2924944"/>
            <a:ext cx="2702366" cy="19616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30" y="2924944"/>
            <a:ext cx="2618099" cy="19616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860" y="2924944"/>
            <a:ext cx="2670279" cy="18838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Выбор конструкции</a:t>
            </a:r>
          </a:p>
        </p:txBody>
      </p:sp>
      <p:sp>
        <p:nvSpPr>
          <p:cNvPr id="31747" name="Rectangle 3"/>
          <p:cNvSpPr>
            <a:spLocks noGrp="1"/>
          </p:cNvSpPr>
          <p:nvPr>
            <p:ph idx="1"/>
          </p:nvPr>
        </p:nvSpPr>
        <p:spPr bwMode="auto">
          <a:xfrm>
            <a:off x="179512" y="1556792"/>
            <a:ext cx="8519542" cy="4608512"/>
          </a:xfrm>
        </p:spPr>
        <p:txBody>
          <a:bodyPr>
            <a:normAutofit fontScale="25000" lnSpcReduction="20000"/>
          </a:bodyPr>
          <a:lstStyle/>
          <a:p>
            <a:pPr algn="just" eaLnBrk="1" hangingPunct="1">
              <a:defRPr/>
            </a:pPr>
            <a:endParaRPr lang="ru-RU" sz="1800" b="1" dirty="0" smtClean="0"/>
          </a:p>
          <a:p>
            <a:pPr algn="just" eaLnBrk="1" hangingPunct="1">
              <a:buFont typeface="Tahoma" pitchFamily="34" charset="0"/>
              <a:buNone/>
              <a:defRPr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Скворечник должен быть:</a:t>
            </a:r>
          </a:p>
          <a:p>
            <a:pPr marL="0" indent="0" algn="ctr">
              <a:buNone/>
            </a:pP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универсальным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приятного дизайна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визуально привлекательным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безопасным в изготовлении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простым в изготовлении и сборке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небольшим </a:t>
            </a:r>
          </a:p>
          <a:p>
            <a:pPr marL="0" indent="0" algn="ctr">
              <a:buNone/>
            </a:pP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прочным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долговечным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доступного материала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экологически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чистым</a:t>
            </a:r>
          </a:p>
          <a:p>
            <a:pPr marL="0" indent="0" algn="ctr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удобным для птиц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  </a:t>
            </a:r>
          </a:p>
          <a:p>
            <a:pPr marL="0" indent="0"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r>
              <a:rPr lang="ru-RU" sz="1800" dirty="0"/>
              <a:t> </a:t>
            </a:r>
          </a:p>
          <a:p>
            <a:pPr algn="just" eaLnBrk="1" hangingPunct="1">
              <a:buFont typeface="Tahoma" pitchFamily="34" charset="0"/>
              <a:buNone/>
              <a:defRPr/>
            </a:pPr>
            <a:endParaRPr lang="ru-RU" sz="1800" dirty="0" smtClean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Выбор материала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6225" y="1484784"/>
            <a:ext cx="8591550" cy="474456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b="1" dirty="0">
                <a:solidFill>
                  <a:schemeClr val="tx1"/>
                </a:solidFill>
              </a:rPr>
              <a:t>Основным материалом для изготовления изделия выбрали древесину, она легко обрабатывается и хорошо поддается отделке.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      Толщина доски  20 миллиметров вполне достаточна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Древесина должна быть из лиственных пород, без запаха смолы.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Мы выбрали осину.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250825" y="260350"/>
            <a:ext cx="8591550" cy="1066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Инструменты</a:t>
            </a:r>
          </a:p>
        </p:txBody>
      </p:sp>
      <p:sp>
        <p:nvSpPr>
          <p:cNvPr id="41987" name="Rectangle 3"/>
          <p:cNvSpPr>
            <a:spLocks noGrp="1"/>
          </p:cNvSpPr>
          <p:nvPr>
            <p:ph idx="1"/>
          </p:nvPr>
        </p:nvSpPr>
        <p:spPr bwMode="auto">
          <a:xfrm>
            <a:off x="827584" y="1287616"/>
            <a:ext cx="8591550" cy="52292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Чтобы </a:t>
            </a:r>
            <a:r>
              <a:rPr lang="ru-RU" sz="2000" b="1" dirty="0">
                <a:solidFill>
                  <a:schemeClr val="tx1"/>
                </a:solidFill>
              </a:rPr>
              <a:t>изготовить скворечник, нам понадобятся </a:t>
            </a:r>
            <a:r>
              <a:rPr lang="ru-RU" sz="2000" b="1" dirty="0" smtClean="0">
                <a:solidFill>
                  <a:schemeClr val="tx1"/>
                </a:solidFill>
              </a:rPr>
              <a:t>инструменты</a:t>
            </a:r>
            <a:r>
              <a:rPr lang="ru-RU" sz="200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                   - метровая линейка с делениями;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                 </a:t>
            </a:r>
            <a:r>
              <a:rPr lang="ru-RU" sz="2000" b="1" dirty="0">
                <a:solidFill>
                  <a:schemeClr val="tx1"/>
                </a:solidFill>
              </a:rPr>
              <a:t>- ножовка или лучковая пила;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                </a:t>
            </a:r>
            <a:r>
              <a:rPr lang="ru-RU" sz="2000" b="1" dirty="0" smtClean="0">
                <a:solidFill>
                  <a:schemeClr val="tx1"/>
                </a:solidFill>
              </a:rPr>
              <a:t>  </a:t>
            </a:r>
            <a:r>
              <a:rPr lang="ru-RU" sz="2000" b="1" dirty="0">
                <a:solidFill>
                  <a:schemeClr val="tx1"/>
                </a:solidFill>
              </a:rPr>
              <a:t>- плоский напильник;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                  </a:t>
            </a:r>
            <a:r>
              <a:rPr lang="ru-RU" sz="2000" b="1" dirty="0">
                <a:solidFill>
                  <a:schemeClr val="tx1"/>
                </a:solidFill>
              </a:rPr>
              <a:t>- сверло перовое;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                  </a:t>
            </a:r>
            <a:r>
              <a:rPr lang="ru-RU" sz="2000" b="1" dirty="0">
                <a:solidFill>
                  <a:schemeClr val="tx1"/>
                </a:solidFill>
              </a:rPr>
              <a:t>- станок сверлильный;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               </a:t>
            </a:r>
            <a:r>
              <a:rPr lang="ru-RU" sz="2000" b="1" dirty="0" smtClean="0">
                <a:solidFill>
                  <a:schemeClr val="tx1"/>
                </a:solidFill>
              </a:rPr>
              <a:t>   </a:t>
            </a:r>
            <a:r>
              <a:rPr lang="ru-RU" sz="2000" b="1" dirty="0">
                <a:solidFill>
                  <a:schemeClr val="tx1"/>
                </a:solidFill>
              </a:rPr>
              <a:t>- отвёртка</a:t>
            </a:r>
            <a:r>
              <a:rPr lang="ru-RU" sz="2000" b="1" dirty="0" smtClean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                 - шурупы и гвозди; </a:t>
            </a:r>
            <a:endParaRPr lang="ru-RU" sz="2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                 </a:t>
            </a:r>
            <a:r>
              <a:rPr lang="ru-RU" sz="2000" b="1" dirty="0">
                <a:solidFill>
                  <a:schemeClr val="tx1"/>
                </a:solidFill>
              </a:rPr>
              <a:t>- </a:t>
            </a:r>
            <a:r>
              <a:rPr lang="ru-RU" sz="2000" b="1" dirty="0" err="1">
                <a:solidFill>
                  <a:schemeClr val="tx1"/>
                </a:solidFill>
              </a:rPr>
              <a:t>стусло</a:t>
            </a:r>
            <a:r>
              <a:rPr lang="ru-RU" sz="2000" b="1" dirty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                  </a:t>
            </a:r>
            <a:r>
              <a:rPr lang="ru-RU" sz="2000" b="1" dirty="0">
                <a:solidFill>
                  <a:schemeClr val="tx1"/>
                </a:solidFill>
              </a:rPr>
              <a:t>- угольник столярный</a:t>
            </a:r>
            <a:r>
              <a:rPr lang="ru-RU" sz="2000" b="1" dirty="0" smtClean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                 - молоток;</a:t>
            </a:r>
            <a:endParaRPr lang="ru-RU" sz="2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                  </a:t>
            </a:r>
            <a:r>
              <a:rPr lang="ru-RU" sz="2000" b="1" dirty="0">
                <a:solidFill>
                  <a:schemeClr val="tx1"/>
                </a:solidFill>
              </a:rPr>
              <a:t>- наждачная бумага разной зернистости.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 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</a:t>
            </a:r>
            <a:endParaRPr lang="ru-RU" sz="2000" dirty="0" smtClean="0">
              <a:solidFill>
                <a:srgbClr val="0000FF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>
          <a:xfrm>
            <a:off x="250825" y="260350"/>
            <a:ext cx="8591550" cy="1066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Технологическая карта изготовления изделия</a:t>
            </a:r>
          </a:p>
        </p:txBody>
      </p:sp>
      <p:sp>
        <p:nvSpPr>
          <p:cNvPr id="43011" name="Rectangle 3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algn="just" eaLnBrk="1" hangingPunct="1">
              <a:buFont typeface="Tahoma" pitchFamily="34" charset="0"/>
              <a:buNone/>
              <a:defRPr/>
            </a:pPr>
            <a:r>
              <a:rPr lang="ru-RU" sz="1800" dirty="0" smtClean="0">
                <a:solidFill>
                  <a:srgbClr val="0033CC"/>
                </a:solidFill>
              </a:rPr>
              <a:t>    </a:t>
            </a:r>
            <a:endParaRPr lang="ru-RU" sz="1800" dirty="0" smtClean="0">
              <a:solidFill>
                <a:srgbClr val="0033CC"/>
              </a:solidFill>
              <a:latin typeface="Arial Unicode MS" pitchFamily="34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755215"/>
              </p:ext>
            </p:extLst>
          </p:nvPr>
        </p:nvGraphicFramePr>
        <p:xfrm>
          <a:off x="1869228" y="1295400"/>
          <a:ext cx="5405543" cy="52721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21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3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5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54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r>
                        <a:rPr lang="ru-RU" sz="1200" dirty="0" err="1">
                          <a:effectLst/>
                        </a:rPr>
                        <a:t>п.п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Операции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Графическое изображение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Инструменты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Подбор заготовки </a:t>
                      </a:r>
                      <a:r>
                        <a:rPr lang="ru-RU" sz="1200" dirty="0" smtClean="0">
                          <a:effectLst/>
                        </a:rPr>
                        <a:t>для передней и задней стенки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скворечника, внутренние стенки не обрабатываются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Верстак, линейка, карандаш, ножовка, рубанок.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Подбор заготовки и изготовление </a:t>
                      </a:r>
                      <a:r>
                        <a:rPr lang="ru-RU" sz="1200" dirty="0" smtClean="0">
                          <a:effectLst/>
                        </a:rPr>
                        <a:t>боковин </a:t>
                      </a:r>
                      <a:r>
                        <a:rPr lang="ru-RU" sz="1200" dirty="0">
                          <a:effectLst/>
                        </a:rPr>
                        <a:t>скворечника 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(2 штуки)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Верстак, линейка, карандаш, ножовка, рубанок.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Подбор заготовки и изготовление  днища </a:t>
                      </a:r>
                      <a:r>
                        <a:rPr lang="ru-RU" sz="1200" dirty="0" smtClean="0">
                          <a:effectLst/>
                        </a:rPr>
                        <a:t>скворечника и второй крышки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Верстак, линейка, карандаш, ножовка, рубанок, лобзик с пилками.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9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Отделка и подгонка соединяемых поверхностей </a:t>
                      </a:r>
                      <a:r>
                        <a:rPr lang="ru-RU" sz="1200" dirty="0" smtClean="0">
                          <a:effectLst/>
                        </a:rPr>
                        <a:t>деталей, внутренняя сторона не обрабатывается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Верстак , рашпиль, угольник, мелкая и крупная наждачная бумага.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9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Сборка изделия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Верстак, шурупы, угольник, линейка, карандаш, отвёртки.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9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Контроль качества изделия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Верстак,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Линейка, штангенциркуль.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997" marR="6099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050" name="Рисунок 6" descr="Описание: C:\Users\Альфия\Desktop\IMG_18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301208"/>
            <a:ext cx="158417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26" descr="Описание: C:\Users\Альфия\Desktop\IMG_18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6021288"/>
            <a:ext cx="158417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17995" y="3501009"/>
            <a:ext cx="630069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  <a:r>
              <a:rPr lang="ru-RU" sz="1200" dirty="0">
                <a:latin typeface="Times New Roman"/>
                <a:ea typeface="Times New Roman"/>
              </a:rPr>
              <a:t>2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 шт.</a:t>
            </a:r>
            <a:r>
              <a:rPr lang="en-US" sz="1200" dirty="0" smtClean="0">
                <a:effectLst/>
                <a:latin typeface="Times New Roman"/>
                <a:ea typeface="Times New Roman"/>
              </a:rPr>
              <a:t> </a:t>
            </a:r>
          </a:p>
          <a:p>
            <a:pPr algn="ctr"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160x</a:t>
            </a:r>
          </a:p>
          <a:p>
            <a:pPr algn="ctr"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160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4" y="4509120"/>
            <a:ext cx="100811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139953" y="1752601"/>
            <a:ext cx="756084" cy="8123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основ.</a:t>
            </a:r>
          </a:p>
          <a:p>
            <a:pPr algn="ctr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2 шт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Times New Roman"/>
              </a:rPr>
              <a:t>300</a:t>
            </a:r>
            <a:r>
              <a:rPr lang="en-US" sz="1200" dirty="0" smtClean="0">
                <a:latin typeface="Times New Roman"/>
                <a:ea typeface="Times New Roman"/>
              </a:rPr>
              <a:t>x</a:t>
            </a:r>
            <a:r>
              <a:rPr lang="ru-RU" sz="1200" dirty="0" smtClean="0">
                <a:latin typeface="Times New Roman"/>
                <a:ea typeface="Times New Roman"/>
              </a:rPr>
              <a:t>200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32040" y="1752601"/>
            <a:ext cx="792088" cy="7402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крышка</a:t>
            </a:r>
          </a:p>
          <a:p>
            <a:pPr algn="ctr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1шт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Times New Roman"/>
              </a:rPr>
              <a:t>250</a:t>
            </a:r>
            <a:r>
              <a:rPr lang="en-US" sz="1200" dirty="0" smtClean="0">
                <a:latin typeface="Times New Roman"/>
                <a:ea typeface="Times New Roman"/>
              </a:rPr>
              <a:t>x230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55977" y="2708921"/>
            <a:ext cx="1080119" cy="6480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 smtClean="0">
                <a:effectLst/>
                <a:latin typeface="Times New Roman"/>
                <a:ea typeface="Times New Roman"/>
              </a:rPr>
              <a:t>2шт</a:t>
            </a:r>
            <a:r>
              <a:rPr lang="en-US" sz="1200" dirty="0" smtClean="0">
                <a:latin typeface="Times New Roman"/>
                <a:ea typeface="Times New Roman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en-US" sz="1200" dirty="0" smtClean="0">
                <a:effectLst/>
                <a:latin typeface="Times New Roman"/>
                <a:ea typeface="Times New Roman"/>
              </a:rPr>
              <a:t>200x180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1868488" y="1295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Отделка изделия</a:t>
            </a:r>
          </a:p>
        </p:txBody>
      </p:sp>
      <p:sp>
        <p:nvSpPr>
          <p:cNvPr id="44035" name="Rectangle 3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</a:pPr>
            <a:r>
              <a:rPr lang="ru-RU" sz="1800" dirty="0"/>
              <a:t> </a:t>
            </a:r>
            <a:r>
              <a:rPr lang="ru-RU" sz="2000" b="1" dirty="0">
                <a:solidFill>
                  <a:schemeClr val="tx1"/>
                </a:solidFill>
              </a:rPr>
              <a:t>Изделия из древесины отделывают различными способами.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Изделия </a:t>
            </a:r>
            <a:r>
              <a:rPr lang="ru-RU" sz="2000" b="1" dirty="0">
                <a:solidFill>
                  <a:schemeClr val="tx1"/>
                </a:solidFill>
              </a:rPr>
              <a:t>с красивой текстурой тщательно зачищают наждачной бумагой вдоль волокон, а затем полируют бруском более твердой породы.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Внутренняя часть скворечника не обрабатывается. Если обработано, необходимо поцарапать внутреннюю поверхность, чтобы птенец мог цепляться при выходе из гнезда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Покраска </a:t>
            </a:r>
            <a:r>
              <a:rPr lang="ru-RU" sz="2000" b="1" dirty="0">
                <a:solidFill>
                  <a:schemeClr val="tx1"/>
                </a:solidFill>
              </a:rPr>
              <a:t>не допускается в экологических целях. Можно выжечь рисунок.</a:t>
            </a:r>
            <a:endParaRPr lang="ru-RU" sz="20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250825" y="188913"/>
            <a:ext cx="8591550" cy="1066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Техника безопасности</a:t>
            </a:r>
          </a:p>
        </p:txBody>
      </p:sp>
      <p:sp>
        <p:nvSpPr>
          <p:cNvPr id="45059" name="Rectangle 3"/>
          <p:cNvSpPr>
            <a:spLocks noGrp="1"/>
          </p:cNvSpPr>
          <p:nvPr>
            <p:ph idx="1"/>
          </p:nvPr>
        </p:nvSpPr>
        <p:spPr bwMode="auto"/>
        <p:txBody>
          <a:bodyPr>
            <a:normAutofit lnSpcReduction="10000"/>
          </a:bodyPr>
          <a:lstStyle/>
          <a:p>
            <a:pPr algn="just" eaLnBrk="1" hangingPunct="1">
              <a:buFont typeface="Tahoma" pitchFamily="34" charset="0"/>
              <a:buNone/>
              <a:defRPr/>
            </a:pPr>
            <a:r>
              <a:rPr lang="ru-RU" sz="1800" dirty="0" smtClean="0">
                <a:solidFill>
                  <a:srgbClr val="0033CC"/>
                </a:solidFill>
                <a:latin typeface="Tahoma" pitchFamily="34" charset="0"/>
                <a:cs typeface="Tahoma" pitchFamily="34" charset="0"/>
              </a:rPr>
              <a:t>       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работе с пилами необходимо соблюдать особые правила техники безопасности.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Нельзя выполнять пиление ножовкой на весу.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Применять только правильные приемы пиления.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Делать перерывы в работе.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Остерегаться травм пальцев рук режущей кромкой пилы.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Разрешается работать только исправным инструментом.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время пиления ножовкой используй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стусло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Нельзя смахивать и сдувать опилки, пользуйся щеткой-сметкой.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окончании работы наведи порядок на рабочем месте, инструменты сдай учителю.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Экономическое обоснование</a:t>
            </a:r>
          </a:p>
        </p:txBody>
      </p:sp>
      <p:sp>
        <p:nvSpPr>
          <p:cNvPr id="40963" name="Rectangle 3"/>
          <p:cNvSpPr>
            <a:spLocks noGrp="1"/>
          </p:cNvSpPr>
          <p:nvPr>
            <p:ph idx="1"/>
          </p:nvPr>
        </p:nvSpPr>
        <p:spPr bwMode="auto">
          <a:xfrm>
            <a:off x="276225" y="1295400"/>
            <a:ext cx="8591550" cy="530195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Для того чтобы подсчитать затраты на выполнение изделия, необходимо знать  стоимость всех материалов и электроэнергии, затраченных на его изготовление.</a:t>
            </a:r>
          </a:p>
          <a:p>
            <a:r>
              <a:rPr lang="ru-RU" b="1" dirty="0">
                <a:solidFill>
                  <a:schemeClr val="tx1"/>
                </a:solidFill>
              </a:rPr>
              <a:t>Мы не учитывали затраты на:</a:t>
            </a:r>
          </a:p>
          <a:p>
            <a:r>
              <a:rPr lang="ru-RU" b="1" dirty="0">
                <a:solidFill>
                  <a:schemeClr val="tx1"/>
                </a:solidFill>
              </a:rPr>
              <a:t>-амортизацию оборудования, так как работали в школьной мастерской;</a:t>
            </a:r>
          </a:p>
          <a:p>
            <a:r>
              <a:rPr lang="ru-RU" b="1" dirty="0">
                <a:solidFill>
                  <a:schemeClr val="tx1"/>
                </a:solidFill>
              </a:rPr>
              <a:t>-электроэнергию, так как работали в светлое время суток;</a:t>
            </a:r>
          </a:p>
          <a:p>
            <a:r>
              <a:rPr lang="ru-RU" b="1" dirty="0">
                <a:solidFill>
                  <a:schemeClr val="tx1"/>
                </a:solidFill>
              </a:rPr>
              <a:t>-оплату труда, так как делали самостоятельно.</a:t>
            </a:r>
          </a:p>
          <a:p>
            <a:r>
              <a:rPr lang="ru-RU" b="1" dirty="0">
                <a:solidFill>
                  <a:schemeClr val="tx1"/>
                </a:solidFill>
              </a:rPr>
              <a:t>При изготовлении скворечника потратили деньги на покупку древесины:</a:t>
            </a:r>
          </a:p>
          <a:p>
            <a:r>
              <a:rPr lang="ru-RU" b="1" dirty="0">
                <a:solidFill>
                  <a:schemeClr val="tx1"/>
                </a:solidFill>
              </a:rPr>
              <a:t>-заготовка 300х340 (2 шт.); 250х250 (2 шт.); 300х250 обошлось в 450 рублей.</a:t>
            </a:r>
          </a:p>
          <a:p>
            <a:r>
              <a:rPr lang="ru-RU" b="1" dirty="0">
                <a:solidFill>
                  <a:schemeClr val="tx1"/>
                </a:solidFill>
              </a:rPr>
              <a:t>Шурупы и гвозди – 150 рублей</a:t>
            </a:r>
          </a:p>
          <a:p>
            <a:r>
              <a:rPr lang="ru-RU" b="1" dirty="0">
                <a:solidFill>
                  <a:schemeClr val="tx1"/>
                </a:solidFill>
              </a:rPr>
              <a:t>Общие затраты составили:</a:t>
            </a:r>
          </a:p>
          <a:p>
            <a:r>
              <a:rPr lang="ru-RU" b="1" dirty="0">
                <a:solidFill>
                  <a:schemeClr val="tx1"/>
                </a:solidFill>
              </a:rPr>
              <a:t>С= С(древесины) + С(шурупов)</a:t>
            </a:r>
          </a:p>
          <a:p>
            <a:r>
              <a:rPr lang="ru-RU" b="1" dirty="0">
                <a:solidFill>
                  <a:schemeClr val="tx1"/>
                </a:solidFill>
              </a:rPr>
              <a:t>С = 450+150= 600 рублей .</a:t>
            </a:r>
          </a:p>
          <a:p>
            <a:pPr>
              <a:buFont typeface="Tahoma" pitchFamily="34" charset="0"/>
              <a:buNone/>
              <a:defRPr/>
            </a:pP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Реклама изделия</a:t>
            </a:r>
          </a:p>
        </p:txBody>
      </p:sp>
      <p:sp>
        <p:nvSpPr>
          <p:cNvPr id="46083" name="Rectangle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Мастерская по изготовлению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 * </a:t>
            </a:r>
            <a:r>
              <a:rPr lang="ru-RU" sz="2400" b="1" i="1" dirty="0">
                <a:solidFill>
                  <a:schemeClr val="tx1"/>
                </a:solidFill>
              </a:rPr>
              <a:t>домиков для птичек</a:t>
            </a:r>
            <a:r>
              <a:rPr lang="ru-RU" sz="2400" b="1" dirty="0">
                <a:solidFill>
                  <a:schemeClr val="tx1"/>
                </a:solidFill>
              </a:rPr>
              <a:t>*.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 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В нашей мастерской вы можете заказать любое изделие.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Сделаем качественно, быстро, недорого.</a:t>
            </a:r>
          </a:p>
          <a:p>
            <a:pPr marL="0" indent="0" algn="ctr" eaLnBrk="1" hangingPunct="1">
              <a:buNone/>
              <a:defRPr/>
            </a:pPr>
            <a:endParaRPr lang="ru-RU" sz="2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Используемая  литература</a:t>
            </a:r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Антонов В.Н.  Практикум в учебных мастерских. М., Просвещение,  97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Коваленко В.И. Объекты труда. М., Просвещение, 86 г.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3.Тхоржевский ДА Занятия по техническому труду. М., Просвещение, 85г.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4.Учебник технологии.  5 класс, автор Сасова И.А., «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Вентана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Граф».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Качнев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В.И.  Обучение конструированию на уроках труда.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Учебник технологии. 6 класс, автор Сасова И.А., «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Вентана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Граф».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://101dizain.ru/kormushka-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dlya-ptic-svoimi-rukami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/>
              <a:t>   </a:t>
            </a:r>
            <a:br>
              <a:rPr lang="ru-RU" dirty="0" smtClean="0"/>
            </a:br>
            <a:r>
              <a:rPr lang="ru-RU" dirty="0" smtClean="0"/>
              <a:t> 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>
          <a:xfrm>
            <a:off x="250825" y="188913"/>
            <a:ext cx="8591550" cy="1066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Заключительная часть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Оценка изделия</a:t>
            </a:r>
          </a:p>
        </p:txBody>
      </p:sp>
      <p:sp>
        <p:nvSpPr>
          <p:cNvPr id="47107" name="Rectangle 3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r>
              <a:rPr lang="ru-RU" sz="2000" b="1" dirty="0">
                <a:solidFill>
                  <a:schemeClr val="tx1"/>
                </a:solidFill>
              </a:rPr>
              <a:t>При работе над проектом </a:t>
            </a:r>
            <a:r>
              <a:rPr lang="ru-RU" sz="2000" b="1" dirty="0" smtClean="0">
                <a:solidFill>
                  <a:schemeClr val="tx1"/>
                </a:solidFill>
              </a:rPr>
              <a:t>решены поставленные </a:t>
            </a:r>
            <a:r>
              <a:rPr lang="ru-RU" sz="2000" b="1" dirty="0">
                <a:solidFill>
                  <a:schemeClr val="tx1"/>
                </a:solidFill>
              </a:rPr>
              <a:t>задачи:</a:t>
            </a:r>
          </a:p>
          <a:p>
            <a:pPr lvl="0"/>
            <a:r>
              <a:rPr lang="ru-RU" sz="2000" b="1" dirty="0">
                <a:solidFill>
                  <a:schemeClr val="tx1"/>
                </a:solidFill>
              </a:rPr>
              <a:t>разработана экономичная и технологичная, достаточно надежная и прочная конструкция из древесины;</a:t>
            </a:r>
          </a:p>
          <a:p>
            <a:pPr lvl="0"/>
            <a:r>
              <a:rPr lang="ru-RU" sz="2000" b="1" dirty="0">
                <a:solidFill>
                  <a:schemeClr val="tx1"/>
                </a:solidFill>
              </a:rPr>
              <a:t>на основе изученных технологий обработки древесины разработан несложный технологический процесс изготовления скворечника;</a:t>
            </a:r>
          </a:p>
          <a:p>
            <a:pPr lvl="0"/>
            <a:r>
              <a:rPr lang="ru-RU" sz="2000" b="1" dirty="0">
                <a:solidFill>
                  <a:schemeClr val="tx1"/>
                </a:solidFill>
              </a:rPr>
              <a:t>согласно разработанной технологической документации изделие изготовлено в установленный срок;</a:t>
            </a:r>
          </a:p>
          <a:p>
            <a:pPr lvl="0"/>
            <a:r>
              <a:rPr lang="ru-RU" sz="2000" b="1" dirty="0">
                <a:solidFill>
                  <a:schemeClr val="tx1"/>
                </a:solidFill>
              </a:rPr>
              <a:t>итог работы показал достаточно </a:t>
            </a:r>
            <a:r>
              <a:rPr lang="ru-RU" sz="2000" b="1" dirty="0" err="1">
                <a:solidFill>
                  <a:schemeClr val="tx1"/>
                </a:solidFill>
              </a:rPr>
              <a:t>хрошую</a:t>
            </a:r>
            <a:r>
              <a:rPr lang="ru-RU" sz="2000" b="1" dirty="0">
                <a:solidFill>
                  <a:schemeClr val="tx1"/>
                </a:solidFill>
              </a:rPr>
              <a:t> эстетичность изделия.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Поэтому считаем, что цель по разработке и изготовлению красивого и недорогого скворечника достигнута.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Результаты, полученные в ходе выполнения проекта, показывают возможность массового изготовления скворечника.</a:t>
            </a:r>
          </a:p>
          <a:p>
            <a:pPr marL="0" indent="0">
              <a:buNone/>
            </a:pPr>
            <a:endParaRPr lang="ru-RU" sz="20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68011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СПАСИБО ЗА ВНИМАНИЕ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67544" y="1124744"/>
            <a:ext cx="8400231" cy="5400600"/>
          </a:xfrm>
          <a:prstGeom prst="rect">
            <a:avLst/>
          </a:prstGeom>
        </p:spPr>
      </p:pic>
      <p:sp>
        <p:nvSpPr>
          <p:cNvPr id="11" name="Объект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33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1238</TotalTime>
  <Words>990</Words>
  <Application>Microsoft Office PowerPoint</Application>
  <PresentationFormat>Экран (4:3)</PresentationFormat>
  <Paragraphs>210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Arial Unicode MS</vt:lpstr>
      <vt:lpstr>Calibri</vt:lpstr>
      <vt:lpstr>Candara</vt:lpstr>
      <vt:lpstr>Segoe UI Historic</vt:lpstr>
      <vt:lpstr>Tahoma</vt:lpstr>
      <vt:lpstr>Times New Roman</vt:lpstr>
      <vt:lpstr>Tunga</vt:lpstr>
      <vt:lpstr>Вывы</vt:lpstr>
      <vt:lpstr>Soho</vt:lpstr>
      <vt:lpstr>Домик для птиц</vt:lpstr>
      <vt:lpstr>Содержание</vt:lpstr>
      <vt:lpstr>          Выбор и обоснование темы.  Введение   В нашей школе стало традицией каждый год птицам, живущим в нашем школьном дворе, строить жилища.  Скворечники, изготовленные из дерева, экологически безопасны для птиц,  они любят в них жить, и часто в них селятся.  Поэтому у нас возникло решение изготовить скворечник для птиц из дерева и облегчить их жизнь, чтоб они спокойно могли вывести птенцов.  </vt:lpstr>
      <vt:lpstr>Цели и задачи</vt:lpstr>
      <vt:lpstr>Историческая справка</vt:lpstr>
      <vt:lpstr>                Выбор вариантов</vt:lpstr>
      <vt:lpstr>Выбор конструкции</vt:lpstr>
      <vt:lpstr>Выбор материала</vt:lpstr>
      <vt:lpstr>Инструменты</vt:lpstr>
      <vt:lpstr>Технологическая карта изготовления изделия</vt:lpstr>
      <vt:lpstr>Отделка изделия</vt:lpstr>
      <vt:lpstr>Техника безопасности</vt:lpstr>
      <vt:lpstr>Экономическое обоснование</vt:lpstr>
      <vt:lpstr>Реклама изделия</vt:lpstr>
      <vt:lpstr>Используемая  литература</vt:lpstr>
      <vt:lpstr>Заключительная часть Оценка изделия</vt:lpstr>
      <vt:lpstr>СПАСИБО ЗА ВНИМАНИЕ</vt:lpstr>
    </vt:vector>
  </TitlesOfParts>
  <Company>Дом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«Домик в деревне»</dc:title>
  <dc:creator>Ирина</dc:creator>
  <cp:lastModifiedBy>User</cp:lastModifiedBy>
  <cp:revision>99</cp:revision>
  <cp:lastPrinted>2016-11-15T10:37:07Z</cp:lastPrinted>
  <dcterms:created xsi:type="dcterms:W3CDTF">2012-04-29T15:19:46Z</dcterms:created>
  <dcterms:modified xsi:type="dcterms:W3CDTF">2024-02-05T09:24:38Z</dcterms:modified>
</cp:coreProperties>
</file>